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0" r:id="rId2"/>
    <p:sldId id="411" r:id="rId3"/>
    <p:sldId id="412" r:id="rId4"/>
    <p:sldId id="335" r:id="rId5"/>
    <p:sldId id="320" r:id="rId6"/>
    <p:sldId id="336" r:id="rId7"/>
    <p:sldId id="321" r:id="rId8"/>
    <p:sldId id="322" r:id="rId9"/>
    <p:sldId id="323" r:id="rId10"/>
    <p:sldId id="337" r:id="rId11"/>
    <p:sldId id="324" r:id="rId12"/>
    <p:sldId id="326" r:id="rId13"/>
    <p:sldId id="325" r:id="rId14"/>
    <p:sldId id="327" r:id="rId15"/>
    <p:sldId id="413" r:id="rId16"/>
    <p:sldId id="338" r:id="rId17"/>
    <p:sldId id="350" r:id="rId18"/>
    <p:sldId id="352" r:id="rId19"/>
    <p:sldId id="351" r:id="rId20"/>
    <p:sldId id="339" r:id="rId21"/>
    <p:sldId id="355" r:id="rId22"/>
    <p:sldId id="356" r:id="rId23"/>
    <p:sldId id="357" r:id="rId24"/>
    <p:sldId id="358" r:id="rId25"/>
    <p:sldId id="359" r:id="rId26"/>
    <p:sldId id="361" r:id="rId27"/>
    <p:sldId id="362" r:id="rId28"/>
    <p:sldId id="363" r:id="rId29"/>
    <p:sldId id="414" r:id="rId30"/>
    <p:sldId id="340" r:id="rId31"/>
    <p:sldId id="364" r:id="rId32"/>
    <p:sldId id="365" r:id="rId33"/>
    <p:sldId id="405" r:id="rId34"/>
    <p:sldId id="366" r:id="rId35"/>
    <p:sldId id="406" r:id="rId36"/>
    <p:sldId id="367" r:id="rId37"/>
    <p:sldId id="407" r:id="rId38"/>
    <p:sldId id="368" r:id="rId39"/>
    <p:sldId id="408" r:id="rId40"/>
    <p:sldId id="369" r:id="rId41"/>
    <p:sldId id="409" r:id="rId42"/>
    <p:sldId id="341" r:id="rId43"/>
    <p:sldId id="360" r:id="rId44"/>
    <p:sldId id="353" r:id="rId45"/>
    <p:sldId id="370" r:id="rId46"/>
    <p:sldId id="371" r:id="rId47"/>
    <p:sldId id="372" r:id="rId48"/>
    <p:sldId id="373" r:id="rId49"/>
    <p:sldId id="342" r:id="rId50"/>
    <p:sldId id="374" r:id="rId51"/>
    <p:sldId id="375" r:id="rId52"/>
    <p:sldId id="376" r:id="rId53"/>
    <p:sldId id="343" r:id="rId54"/>
    <p:sldId id="377" r:id="rId55"/>
    <p:sldId id="344" r:id="rId56"/>
    <p:sldId id="378" r:id="rId57"/>
    <p:sldId id="345" r:id="rId58"/>
    <p:sldId id="385" r:id="rId59"/>
    <p:sldId id="386" r:id="rId60"/>
    <p:sldId id="387" r:id="rId61"/>
    <p:sldId id="417" r:id="rId62"/>
    <p:sldId id="388" r:id="rId63"/>
    <p:sldId id="389" r:id="rId64"/>
    <p:sldId id="390" r:id="rId65"/>
    <p:sldId id="391" r:id="rId66"/>
    <p:sldId id="392" r:id="rId67"/>
    <p:sldId id="346" r:id="rId68"/>
    <p:sldId id="379" r:id="rId69"/>
    <p:sldId id="380" r:id="rId70"/>
    <p:sldId id="381" r:id="rId71"/>
    <p:sldId id="382" r:id="rId72"/>
    <p:sldId id="347" r:id="rId73"/>
    <p:sldId id="383" r:id="rId74"/>
    <p:sldId id="348" r:id="rId75"/>
    <p:sldId id="384" r:id="rId76"/>
    <p:sldId id="349" r:id="rId77"/>
    <p:sldId id="415" r:id="rId78"/>
    <p:sldId id="416" r:id="rId7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99FF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F29EA-2617-47BC-A520-1B9801927DC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63001-4527-417A-A6A1-4936BAD5617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3C285-E12C-4D2A-A38B-74371DA836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B6365-91FF-491A-90CD-4A4DA96CDC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05F22-4371-40C3-A562-D538A48F23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F0B21-7D84-4685-BCB6-737505B0B4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F1760-772E-4873-95AF-A8D984A487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1C3C7-0D7B-4449-9724-256D450018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D1605-8A02-46DB-9BC0-3192A143D2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49FFF-EEE8-4931-82D2-7B3E719D23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F23FF-DA57-437A-BC7E-5A4AAE99A5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819028-1485-40C6-8917-C0DDA612D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5029200"/>
          </a:xfrm>
        </p:spPr>
        <p:txBody>
          <a:bodyPr/>
          <a:lstStyle/>
          <a:p>
            <a:r>
              <a:rPr lang="en-US" altLang="en-US" sz="6000">
                <a:latin typeface="Times New Roman" charset="0"/>
              </a:rPr>
              <a:t>Thinking About Psychology: </a:t>
            </a:r>
            <a:br>
              <a:rPr lang="en-US" altLang="en-US" sz="6000">
                <a:latin typeface="Times New Roman" charset="0"/>
              </a:rPr>
            </a:br>
            <a:r>
              <a:rPr lang="en-US" altLang="en-US" sz="6000">
                <a:latin typeface="Times New Roman" charset="0"/>
              </a:rPr>
              <a:t>The Science of Mind and Behavior 2e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10200"/>
            <a:ext cx="6400800" cy="1219200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Charles T. Blair-Broeker</a:t>
            </a:r>
          </a:p>
          <a:p>
            <a:r>
              <a:rPr lang="en-US" altLang="en-US">
                <a:latin typeface="Times New Roman" charset="0"/>
              </a:rPr>
              <a:t>Randal M. Ernst</a:t>
            </a:r>
          </a:p>
        </p:txBody>
      </p:sp>
      <p:pic>
        <p:nvPicPr>
          <p:cNvPr id="233476" name="Picture 4" descr="Book Cover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429000"/>
            <a:ext cx="2292350" cy="2895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Freud’s View of the Mind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Free Association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Method of exploring the unconscious in which the person person relaxes and says whatever comes to mind, no matter how trivial or embarrassing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Conscious Mind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The thoughts and feelings one is currently aware 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Preconscious Mind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Region of the mind holding information that is not conscious but is retrievable into conscious awareness</a:t>
            </a:r>
          </a:p>
          <a:p>
            <a:r>
              <a:rPr lang="en-US" altLang="en-US" sz="3600">
                <a:latin typeface="Times New Roman" charset="0"/>
              </a:rPr>
              <a:t>Holds thoughts and memories not in one’s current awareness but can easily be retrieved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Unconscious Mind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Region of the mind that is a reservoir of mostly unacceptable thoughts, wishes, feelings, and memories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The Mind According to Freud</a:t>
            </a:r>
          </a:p>
        </p:txBody>
      </p:sp>
      <p:pic>
        <p:nvPicPr>
          <p:cNvPr id="236549" name="Picture 5" descr="Blair-Broeker_f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7239000" cy="542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The Id, Ego, and Superego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Concept of the “Id”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The part of personality that consists of unconscious, psychic energy</a:t>
            </a:r>
          </a:p>
          <a:p>
            <a:r>
              <a:rPr lang="en-US" altLang="en-US" sz="3600">
                <a:latin typeface="Times New Roman" charset="0"/>
              </a:rPr>
              <a:t>Strives to satisfy basic sexual and aggressive drives</a:t>
            </a:r>
          </a:p>
          <a:p>
            <a:r>
              <a:rPr lang="en-US" altLang="en-US" sz="3600">
                <a:latin typeface="Times New Roman" charset="0"/>
              </a:rPr>
              <a:t>Operates on the “pleasure principle” - demanding immediate gratification</a:t>
            </a:r>
          </a:p>
          <a:p>
            <a:r>
              <a:rPr lang="en-US" altLang="en-US" sz="3600">
                <a:latin typeface="Times New Roman" charset="0"/>
              </a:rPr>
              <a:t>Is present from birth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Concept of the “Superego”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The part of personality that consists of internalized ideals and standards</a:t>
            </a:r>
          </a:p>
          <a:p>
            <a:r>
              <a:rPr lang="en-US" altLang="en-US" sz="3600">
                <a:latin typeface="Times New Roman" charset="0"/>
              </a:rPr>
              <a:t>One’s conscience; focuses on what the person “should” do</a:t>
            </a:r>
          </a:p>
          <a:p>
            <a:pPr>
              <a:buFontTx/>
              <a:buNone/>
            </a:pPr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Concept of the “Ego”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Largely conscious, “executive” part of personality that mediates among the demands of the id, superego, and reality</a:t>
            </a:r>
          </a:p>
          <a:p>
            <a:r>
              <a:rPr lang="en-US" altLang="en-US" sz="3600">
                <a:latin typeface="Times New Roman" charset="0"/>
              </a:rPr>
              <a:t>Operates on the reality principle - satisfying the id’s desires in ways that will realistically bring pleasure rather than pain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600">
                <a:latin typeface="Times New Roman" charset="0"/>
              </a:rPr>
              <a:t>Developmental Domain</a:t>
            </a:r>
          </a:p>
        </p:txBody>
      </p:sp>
      <p:pic>
        <p:nvPicPr>
          <p:cNvPr id="234499" name="Picture 3" descr="Blair-Broeker_DO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467600" cy="497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Defense Mechanisms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Defense Mechanisms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In psychoanalytic theory, the ego’s protective methods of reducing anxiety by unconsciously distorting reality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Repression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Puts anxiety-arousing thoughts, feelings, and memories into the unconscious mind</a:t>
            </a:r>
          </a:p>
          <a:p>
            <a:r>
              <a:rPr lang="en-US" altLang="en-US" sz="3600">
                <a:latin typeface="Times New Roman" charset="0"/>
              </a:rPr>
              <a:t>The basis for all other defense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Regression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Allows an anxious person to retreat to a more comfortable, infantile stage of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Denial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Lets an anxious person refuse to admit that something unpleasant is happening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Reaction Formation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Reverses an unacceptable impulse, causing the person to express the opposite of the anxiety-provoking, unconscious feeling</a:t>
            </a:r>
          </a:p>
          <a:p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Projection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Disguises threatening feelings of guilty anxiety by attributing the problems to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Rationalization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Displaces real, anxiety-provoking explanations with more comforting justifications for one’s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Displacement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Shifts an unacceptable impulse toward a more acceptable or less threatening object or person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Defense Mechanisms</a:t>
            </a:r>
          </a:p>
        </p:txBody>
      </p:sp>
      <p:pic>
        <p:nvPicPr>
          <p:cNvPr id="237573" name="Picture 5" descr="Blair-Broeker_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9144000" cy="2652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600">
                <a:latin typeface="Times New Roman" charset="0"/>
              </a:rPr>
              <a:t>Personality Chapter</a:t>
            </a:r>
          </a:p>
        </p:txBody>
      </p:sp>
      <p:pic>
        <p:nvPicPr>
          <p:cNvPr id="235524" name="Picture 4" descr="Blair-Broeker_CO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858000" cy="506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Freud’s Psychosexual Stages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Psychosexual Stages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In Freudian theory, the childhood stages of development during which the id’s pleasure seeking energies focus on different parts of the body 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The stages include: oral, anal, phallic, latency, and genital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A person can become “fixated” or stuck at a stage, leading to problems as an adult</a:t>
            </a:r>
            <a:endParaRPr lang="en-US" altLang="en-US" sz="40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Oral Stage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Pleasure comes from chewing, biting, and sucking.</a:t>
            </a:r>
          </a:p>
          <a:p>
            <a:r>
              <a:rPr lang="en-US" altLang="en-US" sz="3600">
                <a:latin typeface="Times New Roman" charset="0"/>
              </a:rPr>
              <a:t>Weaning can be a conflict at this stage.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Stages of Development</a:t>
            </a:r>
          </a:p>
        </p:txBody>
      </p:sp>
      <p:pic>
        <p:nvPicPr>
          <p:cNvPr id="223238" name="Picture 6" descr="Freud Stages 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163" y="1371600"/>
            <a:ext cx="8275637" cy="521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Anal Stage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Gratification comes from bowel and bladder functions.</a:t>
            </a:r>
          </a:p>
          <a:p>
            <a:r>
              <a:rPr lang="en-US" altLang="en-US" sz="3600">
                <a:latin typeface="Times New Roman" charset="0"/>
              </a:rPr>
              <a:t>Potty training can be a conflict at this stage.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Stages of Development</a:t>
            </a:r>
          </a:p>
        </p:txBody>
      </p:sp>
      <p:pic>
        <p:nvPicPr>
          <p:cNvPr id="224262" name="Picture 6" descr="Freud Stages 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275638" cy="5214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Phallic Stage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The pleasure zone shifts to the genitals.</a:t>
            </a:r>
          </a:p>
          <a:p>
            <a:r>
              <a:rPr lang="en-US" altLang="en-US" sz="3600">
                <a:latin typeface="Times New Roman" charset="0"/>
              </a:rPr>
              <a:t>Boys cope with incestuous feelings toward their mother and rival feelings toward their dad (Oedipus conflict).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Stages of Development</a:t>
            </a:r>
          </a:p>
        </p:txBody>
      </p:sp>
      <p:pic>
        <p:nvPicPr>
          <p:cNvPr id="225286" name="Picture 6" descr="Freud Stages 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1466850"/>
            <a:ext cx="8123237" cy="511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Latency Stage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Sexual feelings are dormant.</a:t>
            </a:r>
          </a:p>
          <a:p>
            <a:r>
              <a:rPr lang="en-US" altLang="en-US" sz="3600">
                <a:latin typeface="Times New Roman" charset="0"/>
              </a:rPr>
              <a:t>Child identifies with and tries to mimic the same sex parent to learn gender identity.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Stages of Development</a:t>
            </a:r>
          </a:p>
        </p:txBody>
      </p:sp>
      <p:pic>
        <p:nvPicPr>
          <p:cNvPr id="226310" name="Picture 6" descr="Freud Stages 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6213"/>
            <a:ext cx="8229600" cy="518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Psychodynamic and Humanistic Perspectives on Personality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"/>
            <a:ext cx="6400800" cy="1752600"/>
          </a:xfrm>
        </p:spPr>
        <p:txBody>
          <a:bodyPr/>
          <a:lstStyle/>
          <a:p>
            <a:r>
              <a:rPr lang="en-US" altLang="en-US" sz="4800">
                <a:latin typeface="Times New Roman" charset="0"/>
              </a:rPr>
              <a:t>Module 17</a:t>
            </a:r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Genital Stage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Begins at puberty with the maturation of sexual interests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Freud’s Stages of Development</a:t>
            </a:r>
          </a:p>
        </p:txBody>
      </p:sp>
      <p:pic>
        <p:nvPicPr>
          <p:cNvPr id="227336" name="Picture 8" descr="Freud Stages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23975"/>
            <a:ext cx="8229600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Neo-Freudians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Neo-Freudians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Followers of Freud’s theories but developed theories of their own in areas where they disagreed with Freud</a:t>
            </a:r>
          </a:p>
          <a:p>
            <a:r>
              <a:rPr lang="en-US" altLang="en-US" sz="3600">
                <a:latin typeface="Times New Roman" charset="0"/>
              </a:rPr>
              <a:t>Include Adler, Jung, and Horney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Alfred Adler (1870-1937)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5334000" cy="4525963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Neo-Freudian who thought social tensions were more important than sexual tensions in the development of personality</a:t>
            </a:r>
          </a:p>
          <a:p>
            <a:r>
              <a:rPr lang="en-US" altLang="en-US">
                <a:latin typeface="Times New Roman" charset="0"/>
              </a:rPr>
              <a:t>Believed psychological problems were the result of feelings of inferiority</a:t>
            </a:r>
          </a:p>
        </p:txBody>
      </p:sp>
      <p:pic>
        <p:nvPicPr>
          <p:cNvPr id="169988" name="Picture 4" descr="Blair-Broeker_17UN06"/>
          <p:cNvPicPr>
            <a:picLocks noChangeAspect="1" noChangeArrowheads="1"/>
          </p:cNvPicPr>
          <p:nvPr/>
        </p:nvPicPr>
        <p:blipFill>
          <a:blip r:embed="rId2" cstate="print"/>
          <a:srcRect l="2225"/>
          <a:stretch>
            <a:fillRect/>
          </a:stretch>
        </p:blipFill>
        <p:spPr bwMode="auto">
          <a:xfrm>
            <a:off x="5413375" y="1524000"/>
            <a:ext cx="33496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Inferiority Complex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According to Adler, a condition that comes from being unable to compensate for normal inferiority feelings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Carl Jung (Yoong)(1875-1961)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Neo-Freudian who believed that humans share a collective unconscious</a:t>
            </a:r>
          </a:p>
          <a:p>
            <a:endParaRPr lang="en-US" altLang="en-US" sz="3600">
              <a:latin typeface="Times New Roman" charset="0"/>
            </a:endParaRPr>
          </a:p>
        </p:txBody>
      </p:sp>
      <p:pic>
        <p:nvPicPr>
          <p:cNvPr id="188420" name="Picture 4" descr="Blair-Broeker_17UN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819400"/>
            <a:ext cx="28194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Collective Unconscious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Jung’s concept of a shared, inherited reservoir of memory traces from our ancestors</a:t>
            </a:r>
          </a:p>
          <a:p>
            <a:r>
              <a:rPr lang="en-US" altLang="en-US" sz="3600">
                <a:latin typeface="Times New Roman" charset="0"/>
              </a:rPr>
              <a:t>Information everyone knows from birth</a:t>
            </a:r>
          </a:p>
          <a:p>
            <a:r>
              <a:rPr lang="en-US" altLang="en-US" sz="3600">
                <a:latin typeface="Times New Roman" charset="0"/>
              </a:rPr>
              <a:t>Archetypes – universal symbols found in stories, myths, and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US" altLang="en-US" sz="4000">
                <a:latin typeface="Times New Roman" charset="0"/>
              </a:rPr>
              <a:t>Karen Horney (HORN-eye)(1885-1952)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Neo-Freudian who found psychoanalysis negatively biased toward women</a:t>
            </a:r>
          </a:p>
          <a:p>
            <a:r>
              <a:rPr lang="en-US" altLang="en-US">
                <a:latin typeface="Times New Roman" charset="0"/>
              </a:rPr>
              <a:t>Believed cultural/social variables are the foundation of personality development</a:t>
            </a:r>
          </a:p>
          <a:p>
            <a:endParaRPr lang="en-US" altLang="en-US">
              <a:latin typeface="Times New Roman" charset="0"/>
            </a:endParaRPr>
          </a:p>
        </p:txBody>
      </p:sp>
      <p:pic>
        <p:nvPicPr>
          <p:cNvPr id="190468" name="Picture 4" descr="Blair-Broeker_17UN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32734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 Assessing Personality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Personality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Individual’s characteristic pattern of thinking, feeling, and acting</a:t>
            </a:r>
          </a:p>
          <a:p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Projective Tests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Personality tests that provide ambiguous stimuli to trigger projection of one’s inner thoughts and feelings</a:t>
            </a:r>
          </a:p>
          <a:p>
            <a:r>
              <a:rPr lang="en-US" altLang="en-US" sz="3600">
                <a:latin typeface="Times New Roman" charset="0"/>
              </a:rPr>
              <a:t>Include:</a:t>
            </a:r>
          </a:p>
          <a:p>
            <a:pPr lvl="1"/>
            <a:r>
              <a:rPr lang="en-US" altLang="en-US" sz="3600">
                <a:latin typeface="Times New Roman" charset="0"/>
              </a:rPr>
              <a:t>Thematic Apperception Test (TAT)</a:t>
            </a:r>
          </a:p>
          <a:p>
            <a:pPr lvl="1"/>
            <a:r>
              <a:rPr lang="en-US" altLang="en-US" sz="3600">
                <a:latin typeface="Times New Roman" charset="0"/>
              </a:rPr>
              <a:t>Rorschach Inkblot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Thematic Apperception Test (TAT)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334000" cy="4525963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Projective test in which people express their inner feelings and interests through the stories they make up about ambiguous scenes</a:t>
            </a:r>
          </a:p>
          <a:p>
            <a:r>
              <a:rPr lang="en-US" altLang="en-US">
                <a:latin typeface="Times New Roman" charset="0"/>
              </a:rPr>
              <a:t>The person makes up a story of a picture they are shown</a:t>
            </a:r>
          </a:p>
        </p:txBody>
      </p:sp>
      <p:pic>
        <p:nvPicPr>
          <p:cNvPr id="192516" name="Picture 4" descr="Blair-Broeker_17UN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600200"/>
            <a:ext cx="2849563" cy="2414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Rorschach Inkblot Test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Personality test that seeks to identify people’s inner feelings by analyzing their interpretations of 10 inkblots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Most widely used personality test</a:t>
            </a:r>
          </a:p>
        </p:txBody>
      </p:sp>
      <p:pic>
        <p:nvPicPr>
          <p:cNvPr id="193540" name="Picture 4" descr="Blair-Broeker_17UN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8738" y="1600200"/>
            <a:ext cx="3929062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Evaluating the Perspective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Updating Freud’s Theory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Most psychodynamic psychologists agree: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Sex is not the basis of personality.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People do not “fixate” at various stages of development.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Much of a person’s mental life is unconscious.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People struggle with inner conflicts, and childhood experiences shape us.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Humanistic Perspective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Humanistic Psychology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Perspective that focuses on the study of conscious experience, the individual’s freedom to choose, and capacity for personal growth</a:t>
            </a:r>
          </a:p>
          <a:p>
            <a:r>
              <a:rPr lang="en-US" altLang="en-US" sz="3600">
                <a:latin typeface="Times New Roman" charset="0"/>
              </a:rPr>
              <a:t>Studies fulfilled and healthy individuals rather than troubled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Humanistic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Abraham Maslow and Self-Actualization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Abraham Maslow (1908-1970)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Humanistic psychologist who proposed the hierarchy of needs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Believed self-actualization is the ultimate psychological need</a:t>
            </a:r>
          </a:p>
        </p:txBody>
      </p:sp>
      <p:pic>
        <p:nvPicPr>
          <p:cNvPr id="202756" name="Picture 4" descr="Blair-Broeker_17UN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017713"/>
            <a:ext cx="3505200" cy="293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Hierarchy of Needs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Maslow’s pyramid of human needs, beginning at the base with physiological needs, proceeding through safety needs and then to psychological needs</a:t>
            </a:r>
          </a:p>
          <a:p>
            <a:r>
              <a:rPr lang="en-US" altLang="en-US" sz="3600">
                <a:latin typeface="Times New Roman" charset="0"/>
              </a:rPr>
              <a:t>Higher-level needs won’t become active until lower-level needs have been satisfied.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Psychodynamic Perspective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Self-Actualization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According to Maslow, the ultimate psychological need </a:t>
            </a:r>
          </a:p>
          <a:p>
            <a:r>
              <a:rPr lang="en-US" altLang="en-US" sz="3600">
                <a:latin typeface="Times New Roman" charset="0"/>
              </a:rPr>
              <a:t>Arises after basic physical and psychological needs are met and self-esteem is achieved</a:t>
            </a:r>
          </a:p>
          <a:p>
            <a:r>
              <a:rPr lang="en-US" altLang="en-US" sz="3600">
                <a:latin typeface="Times New Roman" charset="0"/>
              </a:rPr>
              <a:t>The motivation to fulfill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Self-Actualization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Characteristics include: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Self aware and self accepting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Open, spontaneous, loving, and caring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Not paralyzed by other’s opinions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Focused on a particular task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Involved in few deep relationships</a:t>
            </a:r>
          </a:p>
          <a:p>
            <a:pPr lvl="1"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Have been moved to peak experiences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2819400" cy="5668962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Maslow’s Hierarchy of Needs</a:t>
            </a:r>
          </a:p>
        </p:txBody>
      </p:sp>
      <p:pic>
        <p:nvPicPr>
          <p:cNvPr id="205827" name="Picture 3" descr="Picture28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6438" y="0"/>
            <a:ext cx="5897562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2819400" cy="5668962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Maslow’s Hierarchy of Needs</a:t>
            </a:r>
          </a:p>
        </p:txBody>
      </p:sp>
      <p:pic>
        <p:nvPicPr>
          <p:cNvPr id="206851" name="Picture 3" descr="Picture28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6438" y="0"/>
            <a:ext cx="5897562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2819400" cy="5668962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Maslow’s Hierarchy of Needs</a:t>
            </a:r>
          </a:p>
        </p:txBody>
      </p:sp>
      <p:pic>
        <p:nvPicPr>
          <p:cNvPr id="207875" name="Picture 3" descr="Picture28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6438" y="0"/>
            <a:ext cx="5897562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2819400" cy="5668962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Maslow’s Hierarchy of Needs</a:t>
            </a:r>
          </a:p>
        </p:txBody>
      </p:sp>
      <p:pic>
        <p:nvPicPr>
          <p:cNvPr id="208899" name="Picture 3" descr="Picture28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6438" y="0"/>
            <a:ext cx="5897562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2819400" cy="5668962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Maslow’s Hierarchy of Needs</a:t>
            </a:r>
          </a:p>
        </p:txBody>
      </p:sp>
      <p:pic>
        <p:nvPicPr>
          <p:cNvPr id="209923" name="Picture 3" descr="Picture28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6438" y="0"/>
            <a:ext cx="5897562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Humanistic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Carl Rogers and the Person-Centered Approach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Carl Rogers (1902-1987)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Humanistic psychologist who stressed the importance of acceptance, genuineness, and empathy in fostering human growth</a:t>
            </a:r>
          </a:p>
        </p:txBody>
      </p:sp>
      <p:pic>
        <p:nvPicPr>
          <p:cNvPr id="196612" name="Picture 4" descr="Blair-Broeker_17UN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429000"/>
            <a:ext cx="4114800" cy="2840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Unconditional Positive Regard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According to Rogers, an attitude of total acceptance toward another person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Sigmund Freud (1856-1939)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5715000" cy="4525963"/>
          </a:xfrm>
        </p:spPr>
        <p:txBody>
          <a:bodyPr/>
          <a:lstStyle/>
          <a:p>
            <a:r>
              <a:rPr lang="en-US" altLang="en-US">
                <a:latin typeface="Times New Roman" charset="0"/>
              </a:rPr>
              <a:t>Founder of psychoanalysis</a:t>
            </a:r>
          </a:p>
          <a:p>
            <a:r>
              <a:rPr lang="en-US" altLang="en-US">
                <a:latin typeface="Times New Roman" charset="0"/>
              </a:rPr>
              <a:t>Proposed the first complete theory of personality</a:t>
            </a:r>
          </a:p>
          <a:p>
            <a:r>
              <a:rPr lang="en-US" altLang="en-US">
                <a:latin typeface="Times New Roman" charset="0"/>
              </a:rPr>
              <a:t>A person’s thoughts and behaviors emerge from tension generated by unconscious motives and unresolved childhood conflicts.</a:t>
            </a:r>
          </a:p>
        </p:txBody>
      </p:sp>
      <p:pic>
        <p:nvPicPr>
          <p:cNvPr id="136196" name="Picture 4" descr="Blair-Broeker_17UN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0"/>
            <a:ext cx="32131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Genuineness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Freely expressing one’s feelings and not being afraid to disclose details about oneself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Empathy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Sharing thoughts and understanding</a:t>
            </a:r>
          </a:p>
          <a:p>
            <a:r>
              <a:rPr lang="en-US" altLang="en-US" sz="3600">
                <a:latin typeface="Times New Roman" charset="0"/>
              </a:rPr>
              <a:t>Listening and reflecting the other person’s feelings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Humanistic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Assessing Personality and the Self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Humanistic Measures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Humanistic measures of personality center on evaluating a person’s self concept--all of our thought and feelings about ourselves</a:t>
            </a:r>
          </a:p>
          <a:p>
            <a:r>
              <a:rPr lang="en-US" altLang="en-US" sz="3600">
                <a:latin typeface="Times New Roman" charset="0"/>
              </a:rPr>
              <a:t>Answer the question “Who Am I?”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0"/>
          </a:xfrm>
        </p:spPr>
        <p:txBody>
          <a:bodyPr/>
          <a:lstStyle/>
          <a:p>
            <a:r>
              <a:rPr lang="en-US" altLang="en-US" sz="6600">
                <a:latin typeface="Times New Roman" charset="0"/>
              </a:rPr>
              <a:t>The Humanistic Perspective:</a:t>
            </a:r>
            <a:br>
              <a:rPr lang="en-US" altLang="en-US" sz="6600">
                <a:latin typeface="Times New Roman" charset="0"/>
              </a:rPr>
            </a:br>
            <a:r>
              <a:rPr lang="en-US" altLang="en-US" sz="6600">
                <a:latin typeface="Times New Roman" charset="0"/>
              </a:rPr>
              <a:t>Evaluating the Perspective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altLang="en-US" sz="2800">
                <a:latin typeface="Times New Roman" charset="0"/>
              </a:rPr>
              <a:t>Module 17: Psychodynamic and Humanistic Perspectives</a:t>
            </a:r>
          </a:p>
          <a:p>
            <a:endParaRPr lang="en-US" altLang="en-US" sz="28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Evaluating Humanism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Humanism has influenced therapy, child-rearing, and the workplace</a:t>
            </a:r>
          </a:p>
          <a:p>
            <a:r>
              <a:rPr lang="en-US" altLang="en-US" sz="3600">
                <a:latin typeface="Times New Roman" charset="0"/>
              </a:rPr>
              <a:t>Laid the foundation for positive psychology</a:t>
            </a:r>
          </a:p>
          <a:p>
            <a:endParaRPr lang="en-US" altLang="en-US" sz="36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en-US" altLang="en-US" sz="9600">
                <a:latin typeface="Times New Roman" charset="0"/>
              </a:rPr>
              <a:t>The End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Name of Concept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Use this slide to add a concept to the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Name of Concept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304800" y="6216650"/>
            <a:ext cx="853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Use this slide to add a table, chart, clip art, picture, diagram, or video clip.  Delete this box when finished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Psychoanalysis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altLang="en-US" sz="3600">
                <a:latin typeface="Times New Roman" charset="0"/>
              </a:rPr>
              <a:t>Freud’s theory of personality</a:t>
            </a:r>
          </a:p>
          <a:p>
            <a:r>
              <a:rPr lang="en-US" altLang="en-US" sz="3600">
                <a:latin typeface="Times New Roman" charset="0"/>
              </a:rPr>
              <a:t>Also a therapeutic technique that attempts to provide insight into one’s thoughts and actions</a:t>
            </a:r>
          </a:p>
          <a:p>
            <a:r>
              <a:rPr lang="en-US" altLang="en-US" sz="3600">
                <a:latin typeface="Times New Roman" charset="0"/>
              </a:rPr>
              <a:t>Does so by exposing and interpreting the underlying unconscious motives and conflicts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charset="0"/>
              </a:rPr>
              <a:t>Psychodynamic Perspective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View of personality that retains some aspects of Freudian theory but rejects other aspects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Retains the importance of the unconscious thought processes</a:t>
            </a:r>
          </a:p>
          <a:p>
            <a:pPr>
              <a:lnSpc>
                <a:spcPct val="90000"/>
              </a:lnSpc>
            </a:pPr>
            <a:r>
              <a:rPr lang="en-US" altLang="en-US" sz="3600">
                <a:latin typeface="Times New Roman" charset="0"/>
              </a:rPr>
              <a:t>Less likely to see unresolved childhood conflicts as a source of personality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1420</Words>
  <Application>Microsoft Office PowerPoint</Application>
  <PresentationFormat>On-screen Show (4:3)</PresentationFormat>
  <Paragraphs>189</Paragraphs>
  <Slides>78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Default Design</vt:lpstr>
      <vt:lpstr>Thinking About Psychology:  The Science of Mind and Behavior 2e</vt:lpstr>
      <vt:lpstr>Developmental Domain</vt:lpstr>
      <vt:lpstr>Personality Chapter</vt:lpstr>
      <vt:lpstr>Psychodynamic and Humanistic Perspectives on Personality</vt:lpstr>
      <vt:lpstr>Personality</vt:lpstr>
      <vt:lpstr>The Psychodynamic Perspective</vt:lpstr>
      <vt:lpstr>Sigmund Freud (1856-1939)</vt:lpstr>
      <vt:lpstr>Psychoanalysis</vt:lpstr>
      <vt:lpstr>Psychodynamic Perspective</vt:lpstr>
      <vt:lpstr>The Psychodynamic Perspective: Freud’s View of the Mind</vt:lpstr>
      <vt:lpstr>Free Association</vt:lpstr>
      <vt:lpstr>Conscious Mind</vt:lpstr>
      <vt:lpstr>Preconscious Mind</vt:lpstr>
      <vt:lpstr>Unconscious Mind</vt:lpstr>
      <vt:lpstr>The Mind According to Freud</vt:lpstr>
      <vt:lpstr>The Psychodynamic Perspective: The Id, Ego, and Superego</vt:lpstr>
      <vt:lpstr>Freud’s Concept of the “Id”</vt:lpstr>
      <vt:lpstr>Freud’s Concept of the “Superego”</vt:lpstr>
      <vt:lpstr>Freud’s Concept of the “Ego”</vt:lpstr>
      <vt:lpstr>The Psychodynamic Perspective: Defense Mechanisms</vt:lpstr>
      <vt:lpstr>Defense Mechanisms</vt:lpstr>
      <vt:lpstr>Repression</vt:lpstr>
      <vt:lpstr>Regression</vt:lpstr>
      <vt:lpstr>Denial</vt:lpstr>
      <vt:lpstr>Reaction Formation</vt:lpstr>
      <vt:lpstr>Projection</vt:lpstr>
      <vt:lpstr>Rationalization</vt:lpstr>
      <vt:lpstr>Displacement</vt:lpstr>
      <vt:lpstr>Defense Mechanisms</vt:lpstr>
      <vt:lpstr>The Psychodynamic Perspective: Freud’s Psychosexual Stages</vt:lpstr>
      <vt:lpstr>Psychosexual Stages</vt:lpstr>
      <vt:lpstr>Oral Stage</vt:lpstr>
      <vt:lpstr>Freud’s Stages of Development</vt:lpstr>
      <vt:lpstr>Anal Stage</vt:lpstr>
      <vt:lpstr>Freud’s Stages of Development</vt:lpstr>
      <vt:lpstr>Phallic Stage</vt:lpstr>
      <vt:lpstr>Freud’s Stages of Development</vt:lpstr>
      <vt:lpstr>Latency Stage</vt:lpstr>
      <vt:lpstr>Freud’s Stages of Development</vt:lpstr>
      <vt:lpstr>Genital Stage</vt:lpstr>
      <vt:lpstr>Freud’s Stages of Development</vt:lpstr>
      <vt:lpstr>The Psychodynamic Perspective: Neo-Freudians</vt:lpstr>
      <vt:lpstr>Neo-Freudians</vt:lpstr>
      <vt:lpstr>Alfred Adler (1870-1937)</vt:lpstr>
      <vt:lpstr>Inferiority Complex</vt:lpstr>
      <vt:lpstr>Carl Jung (Yoong)(1875-1961)</vt:lpstr>
      <vt:lpstr>Collective Unconscious</vt:lpstr>
      <vt:lpstr>Karen Horney (HORN-eye)(1885-1952)</vt:lpstr>
      <vt:lpstr>The Psychodynamic Perspective: Assessing Personality</vt:lpstr>
      <vt:lpstr>Projective Tests</vt:lpstr>
      <vt:lpstr>Thematic Apperception Test (TAT)</vt:lpstr>
      <vt:lpstr>Rorschach Inkblot Test</vt:lpstr>
      <vt:lpstr>The Psychodynamic Perspective: Evaluating the Perspective</vt:lpstr>
      <vt:lpstr>Updating Freud’s Theory</vt:lpstr>
      <vt:lpstr>The Humanistic Perspective</vt:lpstr>
      <vt:lpstr>Humanistic Psychology</vt:lpstr>
      <vt:lpstr>The Humanistic Perspective: Abraham Maslow and Self-Actualization</vt:lpstr>
      <vt:lpstr>Abraham Maslow (1908-1970)</vt:lpstr>
      <vt:lpstr>Hierarchy of Needs</vt:lpstr>
      <vt:lpstr>Self-Actualization</vt:lpstr>
      <vt:lpstr>Self-Actualization</vt:lpstr>
      <vt:lpstr>Maslow’s Hierarchy of Needs</vt:lpstr>
      <vt:lpstr>Maslow’s Hierarchy of Needs</vt:lpstr>
      <vt:lpstr>Maslow’s Hierarchy of Needs</vt:lpstr>
      <vt:lpstr>Maslow’s Hierarchy of Needs</vt:lpstr>
      <vt:lpstr>Maslow’s Hierarchy of Needs</vt:lpstr>
      <vt:lpstr>The Humanistic Perspective: Carl Rogers and the Person-Centered Approach</vt:lpstr>
      <vt:lpstr>Carl Rogers (1902-1987)</vt:lpstr>
      <vt:lpstr>Unconditional Positive Regard</vt:lpstr>
      <vt:lpstr>Genuineness</vt:lpstr>
      <vt:lpstr>Empathy</vt:lpstr>
      <vt:lpstr>The Humanistic Perspective: Assessing Personality and the Self</vt:lpstr>
      <vt:lpstr>Humanistic Measures</vt:lpstr>
      <vt:lpstr>The Humanistic Perspective: Evaluating the Perspective</vt:lpstr>
      <vt:lpstr>Evaluating Humanism</vt:lpstr>
      <vt:lpstr>The End</vt:lpstr>
      <vt:lpstr>Name of Concept</vt:lpstr>
      <vt:lpstr>Name of Concept</vt:lpstr>
    </vt:vector>
  </TitlesOfParts>
  <Company>Germantown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Psychology</dc:title>
  <dc:creator>Home</dc:creator>
  <cp:lastModifiedBy> </cp:lastModifiedBy>
  <cp:revision>64</cp:revision>
  <dcterms:created xsi:type="dcterms:W3CDTF">2003-03-11T02:17:26Z</dcterms:created>
  <dcterms:modified xsi:type="dcterms:W3CDTF">2011-12-01T18:38:17Z</dcterms:modified>
</cp:coreProperties>
</file>